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</p:sldMasterIdLst>
  <p:sldIdLst>
    <p:sldId id="256" r:id="rId3"/>
    <p:sldId id="258" r:id="rId4"/>
    <p:sldId id="274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8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21" r:id="rId41"/>
    <p:sldId id="314" r:id="rId42"/>
    <p:sldId id="312" r:id="rId43"/>
    <p:sldId id="317" r:id="rId44"/>
    <p:sldId id="318" r:id="rId45"/>
    <p:sldId id="319" r:id="rId46"/>
    <p:sldId id="315" r:id="rId4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94585" autoAdjust="0"/>
  </p:normalViewPr>
  <p:slideViewPr>
    <p:cSldViewPr>
      <p:cViewPr varScale="1">
        <p:scale>
          <a:sx n="84" d="100"/>
          <a:sy n="84" d="100"/>
        </p:scale>
        <p:origin x="-132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43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22" name="サブタイトル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20" name="フッター プレースホル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円/楕円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円/楕円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円/楕円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9" name="フローチャート: 処理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フローチャート: 処理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パイ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円/楕円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ドーナツ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タイトル プレースホル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テキスト プレースホル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24" name="日付プレースホル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22" name="スライド番号プレースホル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1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EE907-3B94-478E-982C-B0ED71466EB5}" type="datetimeFigureOut">
              <a:rPr kumimoji="1" lang="ja-JP" altLang="en-US" smtClean="0"/>
              <a:pPr/>
              <a:t>2015/2/2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FCA98-8FB4-4AAC-AC4E-A96A8D4F99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dirty="0" smtClean="0"/>
              <a:t>二つのものを比べてみよう</a:t>
            </a:r>
            <a:endParaRPr kumimoji="1" lang="ja-JP" altLang="en-US" sz="4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 smtClean="0"/>
              <a:t>Practice </a:t>
            </a:r>
            <a:r>
              <a:rPr lang="ja-JP" altLang="en-US" dirty="0" smtClean="0"/>
              <a:t>同等</a:t>
            </a:r>
            <a:r>
              <a:rPr kumimoji="1" lang="ja-JP" altLang="en-US" dirty="0" smtClean="0"/>
              <a:t>比較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2843808" y="1988840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809962" y="1700808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844426" y="3585790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691680" y="4005064"/>
            <a:ext cx="626469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755576" y="5157192"/>
            <a:ext cx="80874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Which is longer , </a:t>
            </a:r>
            <a:r>
              <a:rPr lang="en-US" altLang="ja-JP" sz="54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or </a:t>
            </a:r>
            <a:r>
              <a:rPr lang="en-US" altLang="ja-JP" sz="5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ja-JP" alt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2843808" y="1988840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809962" y="1700808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844426" y="3585790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691680" y="4005064"/>
            <a:ext cx="626469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1751650" y="5157192"/>
            <a:ext cx="60953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r>
              <a:rPr lang="en-US" altLang="ja-JP" sz="54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longer than </a:t>
            </a:r>
            <a:r>
              <a:rPr lang="en-US" altLang="ja-JP" sz="54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 rot="16200000"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3779912" y="1700808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051720" y="4149080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755576" y="5589240"/>
            <a:ext cx="80874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Which is longer , </a:t>
            </a:r>
            <a:r>
              <a:rPr lang="en-US" altLang="ja-JP" sz="54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or </a:t>
            </a:r>
            <a:r>
              <a:rPr lang="en-US" altLang="ja-JP" sz="5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ja-JP" alt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 rot="16676042"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 rot="16967768"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 rot="17464579"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 rot="18013577"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 rot="18513435"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 rot="19023460"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 rot="19534811"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 rot="20126049"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 rot="20730801"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 rot="21270759"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4221088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2636912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3933056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2924944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987824" y="3573016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3212976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2123728" y="2564904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195736" y="3573016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32787" y="5157192"/>
            <a:ext cx="55330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is </a:t>
            </a:r>
            <a:r>
              <a:rPr lang="en-US" altLang="ja-JP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long </a:t>
            </a:r>
            <a:r>
              <a:rPr lang="en-US" altLang="ja-JP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altLang="ja-JP" sz="5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275856" y="2060848"/>
            <a:ext cx="266429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2267744" y="4725144"/>
            <a:ext cx="48965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611560" y="1700808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683568" y="4437112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827584" y="5733256"/>
            <a:ext cx="80874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Which is longer , </a:t>
            </a:r>
            <a:r>
              <a:rPr lang="en-US" altLang="ja-JP" sz="54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or </a:t>
            </a:r>
            <a:r>
              <a:rPr lang="en-US" altLang="ja-JP" sz="5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ja-JP" alt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 rot="14665460">
            <a:off x="3141269" y="3265346"/>
            <a:ext cx="6536406" cy="30719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 rot="17440676">
            <a:off x="-350777" y="3362969"/>
            <a:ext cx="6536406" cy="30719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275856" y="2060848"/>
            <a:ext cx="266429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2267744" y="4725144"/>
            <a:ext cx="48965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 rot="14665460">
            <a:off x="3141269" y="3265346"/>
            <a:ext cx="6536406" cy="30719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 rot="17440676">
            <a:off x="-350777" y="3362969"/>
            <a:ext cx="6536406" cy="30719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275856" y="2060848"/>
            <a:ext cx="2664296" cy="2880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2267744" y="4725144"/>
            <a:ext cx="4896544" cy="2880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6" name="Tree"/>
          <p:cNvSpPr>
            <a:spLocks noEditPoints="1" noChangeArrowheads="1"/>
          </p:cNvSpPr>
          <p:nvPr/>
        </p:nvSpPr>
        <p:spPr bwMode="auto">
          <a:xfrm>
            <a:off x="2339752" y="0"/>
            <a:ext cx="1809750" cy="180975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Tree"/>
          <p:cNvSpPr>
            <a:spLocks noEditPoints="1" noChangeArrowheads="1"/>
          </p:cNvSpPr>
          <p:nvPr/>
        </p:nvSpPr>
        <p:spPr bwMode="auto">
          <a:xfrm>
            <a:off x="5868144" y="1124744"/>
            <a:ext cx="1872208" cy="2385814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Tree"/>
          <p:cNvSpPr>
            <a:spLocks noEditPoints="1" noChangeArrowheads="1"/>
          </p:cNvSpPr>
          <p:nvPr/>
        </p:nvSpPr>
        <p:spPr bwMode="auto">
          <a:xfrm>
            <a:off x="-756592" y="1313384"/>
            <a:ext cx="4176464" cy="5544616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" name="Picture 37" descr="BD00001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996952"/>
            <a:ext cx="2325787" cy="4580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7" descr="BD00001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764704"/>
            <a:ext cx="867382" cy="17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 rot="14665460">
            <a:off x="3141269" y="3265346"/>
            <a:ext cx="6536406" cy="30719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 rot="17440676">
            <a:off x="-350777" y="3362969"/>
            <a:ext cx="6536406" cy="30719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26" name="Tree"/>
          <p:cNvSpPr>
            <a:spLocks noEditPoints="1" noChangeArrowheads="1"/>
          </p:cNvSpPr>
          <p:nvPr/>
        </p:nvSpPr>
        <p:spPr bwMode="auto">
          <a:xfrm>
            <a:off x="2339752" y="0"/>
            <a:ext cx="1809750" cy="180975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Tree"/>
          <p:cNvSpPr>
            <a:spLocks noEditPoints="1" noChangeArrowheads="1"/>
          </p:cNvSpPr>
          <p:nvPr/>
        </p:nvSpPr>
        <p:spPr bwMode="auto">
          <a:xfrm>
            <a:off x="5868144" y="1124744"/>
            <a:ext cx="1872208" cy="2385814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Tree"/>
          <p:cNvSpPr>
            <a:spLocks noEditPoints="1" noChangeArrowheads="1"/>
          </p:cNvSpPr>
          <p:nvPr/>
        </p:nvSpPr>
        <p:spPr bwMode="auto">
          <a:xfrm>
            <a:off x="-756592" y="1313384"/>
            <a:ext cx="4176464" cy="5544616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2267744" y="4725144"/>
            <a:ext cx="48965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icture 37" descr="BD00001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996952"/>
            <a:ext cx="2325787" cy="4580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正方形/長方形 14"/>
          <p:cNvSpPr/>
          <p:nvPr/>
        </p:nvSpPr>
        <p:spPr>
          <a:xfrm>
            <a:off x="3275856" y="2060848"/>
            <a:ext cx="266429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Picture 37" descr="BD00001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764704"/>
            <a:ext cx="867382" cy="17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正方形/長方形 15"/>
          <p:cNvSpPr/>
          <p:nvPr/>
        </p:nvSpPr>
        <p:spPr>
          <a:xfrm>
            <a:off x="7236296" y="1628800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7308304" y="4365104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051720" y="5934670"/>
            <a:ext cx="5533053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is </a:t>
            </a:r>
            <a:r>
              <a:rPr lang="en-US" altLang="ja-JP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long </a:t>
            </a:r>
            <a:r>
              <a:rPr lang="en-US" altLang="ja-JP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altLang="ja-JP" sz="5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043608" y="1988840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115616" y="4221088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6" name="正方形/長方形 5"/>
          <p:cNvSpPr/>
          <p:nvPr/>
        </p:nvSpPr>
        <p:spPr>
          <a:xfrm rot="19041135">
            <a:off x="2969400" y="404859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19041135">
            <a:off x="6497792" y="2032367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2321328" y="274578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5921728" y="476200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5901743" y="406134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418993" y="283720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2962609" y="478142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 rot="2891524">
            <a:off x="2373351" y="204512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683568" y="5733256"/>
            <a:ext cx="80874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Which is longer , </a:t>
            </a:r>
            <a:r>
              <a:rPr lang="en-US" altLang="ja-JP" sz="54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or </a:t>
            </a:r>
            <a:r>
              <a:rPr lang="en-US" altLang="ja-JP" sz="5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ja-JP" alt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043608" y="1988840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115616" y="4221088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6" name="正方形/長方形 5"/>
          <p:cNvSpPr/>
          <p:nvPr/>
        </p:nvSpPr>
        <p:spPr>
          <a:xfrm rot="19041135">
            <a:off x="2969400" y="404859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19041135">
            <a:off x="6497792" y="2032367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2321328" y="274578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5921728" y="476200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5901743" y="406134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418993" y="283720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2962609" y="478142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 rot="2891524">
            <a:off x="2373351" y="204512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043608" y="1988840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115616" y="4221088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987824" y="2564904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987824" y="4293096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043608" y="1988840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115616" y="4221088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987824" y="2708920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987824" y="4149080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043608" y="1988840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115616" y="4221088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987824" y="2852936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987824" y="4005064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043608" y="1988840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115616" y="4221088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987824" y="2996952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987824" y="3861048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043608" y="1988840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115616" y="4221088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987824" y="314096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987824" y="371703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043608" y="1988840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115616" y="4221088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987824" y="3284984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987824" y="3573016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2032787" y="5157192"/>
            <a:ext cx="55330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is </a:t>
            </a:r>
            <a:r>
              <a:rPr lang="en-US" altLang="ja-JP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long </a:t>
            </a:r>
            <a:r>
              <a:rPr lang="en-US" altLang="ja-JP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altLang="ja-JP" sz="5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 rot="19041135">
            <a:off x="2969400" y="404859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19041135">
            <a:off x="6497792" y="2032367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2321328" y="274578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5921728" y="476200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5901743" y="406134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418993" y="283720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2962609" y="478142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 rot="2891524">
            <a:off x="2373351" y="204512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242088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987824" y="4437112"/>
            <a:ext cx="37444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 rot="19041135">
            <a:off x="2753376" y="404859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19041135">
            <a:off x="6497792" y="188835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2321328" y="260176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6110976" y="476200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6130961" y="406134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418993" y="2693193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2661383" y="478142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 rot="2891524">
            <a:off x="2373351" y="190110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2276872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699792" y="4437112"/>
            <a:ext cx="424847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 rot="19041135">
            <a:off x="2177312" y="404859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19041135">
            <a:off x="6497792" y="1672327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2321328" y="238574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6831056" y="476200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6851041" y="406134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418993" y="247716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2085319" y="478142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 rot="2891524">
            <a:off x="2373351" y="168508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206084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195736" y="4437112"/>
            <a:ext cx="547260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 rot="19041135">
            <a:off x="1745264" y="404859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19041135">
            <a:off x="6497792" y="152831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2321328" y="224172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7047080" y="476200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7067065" y="406134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418993" y="2333153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1653271" y="478142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 rot="2891524">
            <a:off x="2373351" y="154106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1916832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1691680" y="4437112"/>
            <a:ext cx="61926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 rot="19041135">
            <a:off x="1097192" y="404859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19041135">
            <a:off x="6497792" y="1312287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2321328" y="202570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7695152" y="476200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7715137" y="406134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418993" y="211712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933191" y="478142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 rot="2891524">
            <a:off x="2373351" y="132504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1700808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1043608" y="4437112"/>
            <a:ext cx="748883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 rot="19041135">
            <a:off x="-18424" y="4113938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19041135">
            <a:off x="6497792" y="116827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2321328" y="188168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8271216" y="4762009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8326696" y="4133353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418993" y="1973113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-38409" y="4781426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 rot="2891524">
            <a:off x="2373351" y="118102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1556792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4437112"/>
            <a:ext cx="914400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 rot="19041135">
            <a:off x="-78602" y="3918387"/>
            <a:ext cx="1416835" cy="321043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19041135">
            <a:off x="6497792" y="116827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1994610" y="2009228"/>
            <a:ext cx="1247682" cy="319264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7533341" y="5050049"/>
            <a:ext cx="1736732" cy="358301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7978237" y="3929157"/>
            <a:ext cx="1295495" cy="3280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341005" y="2147488"/>
            <a:ext cx="1371727" cy="30117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-152785" y="5037160"/>
            <a:ext cx="1709215" cy="354481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 rot="2891524">
            <a:off x="2373351" y="118102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1556792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4437112"/>
            <a:ext cx="914400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 rot="19041135">
            <a:off x="-143432" y="3724424"/>
            <a:ext cx="1978544" cy="34893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19041135">
            <a:off x="6497792" y="116827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1647096" y="2144885"/>
            <a:ext cx="1654678" cy="33598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7012070" y="5253534"/>
            <a:ext cx="2347226" cy="383379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7690873" y="3769645"/>
            <a:ext cx="1654199" cy="35899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308505" y="2220156"/>
            <a:ext cx="1724760" cy="37186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-283463" y="5329345"/>
            <a:ext cx="2474626" cy="346173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 rot="2891524">
            <a:off x="2373351" y="118102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1556792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4437112"/>
            <a:ext cx="914400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 rot="19041135">
            <a:off x="-178522" y="3598289"/>
            <a:ext cx="2336755" cy="385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 rot="19041135">
            <a:off x="6497792" y="1168271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1595631" y="2199890"/>
            <a:ext cx="1768965" cy="40699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6080799" y="5617068"/>
            <a:ext cx="3417679" cy="376391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7623051" y="3693949"/>
            <a:ext cx="1755876" cy="40435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253915" y="2309740"/>
            <a:ext cx="1998470" cy="38320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-403936" y="5598712"/>
            <a:ext cx="3219628" cy="356119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 rot="2891524">
            <a:off x="2373351" y="1181025"/>
            <a:ext cx="855712" cy="27964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1556792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4437112"/>
            <a:ext cx="914400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正方形/長方形 18"/>
          <p:cNvSpPr/>
          <p:nvPr/>
        </p:nvSpPr>
        <p:spPr>
          <a:xfrm rot="19041135" flipV="1">
            <a:off x="2825292" y="4063453"/>
            <a:ext cx="1890802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 rot="2891524">
            <a:off x="4669096" y="4058043"/>
            <a:ext cx="1708285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 rot="19041135">
            <a:off x="-178522" y="3598289"/>
            <a:ext cx="2336755" cy="385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1595631" y="2199890"/>
            <a:ext cx="1768965" cy="40699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6080799" y="5617068"/>
            <a:ext cx="3417679" cy="376391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7623051" y="3693949"/>
            <a:ext cx="1755876" cy="40435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253915" y="2309740"/>
            <a:ext cx="1998470" cy="38320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-403936" y="5598712"/>
            <a:ext cx="3219628" cy="356119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1556792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4437112"/>
            <a:ext cx="914400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 rot="2891524">
            <a:off x="2794659" y="2634105"/>
            <a:ext cx="2111379" cy="480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 rot="19041135" flipV="1">
            <a:off x="4551441" y="2620618"/>
            <a:ext cx="230806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4499992" y="3356992"/>
            <a:ext cx="43204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正方形/長方形 18"/>
          <p:cNvSpPr/>
          <p:nvPr/>
        </p:nvSpPr>
        <p:spPr>
          <a:xfrm rot="19041135" flipV="1">
            <a:off x="2825292" y="4063453"/>
            <a:ext cx="1890802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 rot="2891524">
            <a:off x="4669096" y="4058043"/>
            <a:ext cx="1708285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 rot="19041135">
            <a:off x="-178522" y="3598289"/>
            <a:ext cx="2336755" cy="38517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rot="19041135">
            <a:off x="1595631" y="2199890"/>
            <a:ext cx="1768965" cy="40699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rot="19041135">
            <a:off x="6080799" y="5617068"/>
            <a:ext cx="3417679" cy="376391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 rot="2891524">
            <a:off x="7623051" y="3693949"/>
            <a:ext cx="1755876" cy="40435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891524">
            <a:off x="6253915" y="2309740"/>
            <a:ext cx="1998470" cy="38320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 rot="2891524">
            <a:off x="-403936" y="5598712"/>
            <a:ext cx="3219628" cy="356119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987824" y="1556792"/>
            <a:ext cx="3744416" cy="288032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4437112"/>
            <a:ext cx="914400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 rot="2891524">
            <a:off x="2794659" y="2634105"/>
            <a:ext cx="2111379" cy="480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 rot="19041135" flipV="1">
            <a:off x="4551441" y="2620618"/>
            <a:ext cx="230806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4499992" y="3356992"/>
            <a:ext cx="43204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5940152" y="692696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7308304" y="3573016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1763688" y="5445224"/>
            <a:ext cx="55330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is </a:t>
            </a:r>
            <a:r>
              <a:rPr lang="en-US" altLang="ja-JP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long </a:t>
            </a:r>
            <a:r>
              <a:rPr lang="en-US" altLang="ja-JP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altLang="ja-JP" sz="5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コンテンツ プレースホルダ 8" descr="前田敦子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827584" y="1261841"/>
            <a:ext cx="2880320" cy="3055115"/>
          </a:xfrm>
        </p:spPr>
      </p:pic>
      <p:sp>
        <p:nvSpPr>
          <p:cNvPr id="5" name="テキスト プレースホルダ 4"/>
          <p:cNvSpPr>
            <a:spLocks noGrp="1"/>
          </p:cNvSpPr>
          <p:nvPr>
            <p:ph type="body" sz="quarter" idx="1"/>
          </p:nvPr>
        </p:nvSpPr>
        <p:spPr>
          <a:xfrm>
            <a:off x="467544" y="332656"/>
            <a:ext cx="3657600" cy="658368"/>
          </a:xfrm>
        </p:spPr>
        <p:txBody>
          <a:bodyPr>
            <a:normAutofit lnSpcReduction="10000"/>
          </a:bodyPr>
          <a:lstStyle/>
          <a:p>
            <a:pPr algn="ctr"/>
            <a:r>
              <a:rPr lang="ja-JP" altLang="en-US" dirty="0" smtClean="0">
                <a:latin typeface="AR丸ゴシック体M" pitchFamily="49" charset="-128"/>
                <a:ea typeface="AR丸ゴシック体M" pitchFamily="49" charset="-128"/>
              </a:rPr>
              <a:t>磯野　カツオ</a:t>
            </a:r>
            <a:endParaRPr lang="en-US" altLang="ja-JP" dirty="0" smtClean="0">
              <a:latin typeface="AR丸ゴシック体M" pitchFamily="49" charset="-128"/>
              <a:ea typeface="AR丸ゴシック体M" pitchFamily="49" charset="-128"/>
            </a:endParaRPr>
          </a:p>
          <a:p>
            <a:pPr algn="ctr"/>
            <a: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  <a:t>(ISONO </a:t>
            </a:r>
            <a:r>
              <a:rPr lang="en-US" altLang="ja-JP" dirty="0" err="1" smtClean="0">
                <a:latin typeface="AR丸ゴシック体M" pitchFamily="49" charset="-128"/>
                <a:ea typeface="AR丸ゴシック体M" pitchFamily="49" charset="-128"/>
              </a:rPr>
              <a:t>Katsuo</a:t>
            </a:r>
            <a:r>
              <a:rPr lang="ja-JP" altLang="en-US" dirty="0" smtClean="0">
                <a:latin typeface="AR丸ゴシック体M" pitchFamily="49" charset="-128"/>
                <a:ea typeface="AR丸ゴシック体M" pitchFamily="49" charset="-128"/>
              </a:rPr>
              <a:t>）</a:t>
            </a:r>
            <a:endParaRPr kumimoji="1" lang="ja-JP" altLang="en-US" dirty="0">
              <a:latin typeface="AR丸ゴシック体M" pitchFamily="49" charset="-128"/>
              <a:ea typeface="AR丸ゴシック体M" pitchFamily="49" charset="-128"/>
            </a:endParaRPr>
          </a:p>
        </p:txBody>
      </p:sp>
      <p:pic>
        <p:nvPicPr>
          <p:cNvPr id="14" name="コンテンツ プレースホルダ 10" descr="大島優子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788024" y="1203156"/>
            <a:ext cx="2900654" cy="3076683"/>
          </a:xfrm>
        </p:spPr>
      </p:pic>
      <p:sp>
        <p:nvSpPr>
          <p:cNvPr id="15" name="テキスト プレースホルダ 6"/>
          <p:cNvSpPr>
            <a:spLocks noGrp="1"/>
          </p:cNvSpPr>
          <p:nvPr>
            <p:ph type="body" sz="quarter" idx="3"/>
          </p:nvPr>
        </p:nvSpPr>
        <p:spPr>
          <a:xfrm>
            <a:off x="4355976" y="332656"/>
            <a:ext cx="3657600" cy="658368"/>
          </a:xfrm>
        </p:spPr>
        <p:txBody>
          <a:bodyPr>
            <a:normAutofit lnSpcReduction="10000"/>
          </a:bodyPr>
          <a:lstStyle/>
          <a:p>
            <a:pPr algn="ctr"/>
            <a:r>
              <a:rPr lang="ja-JP" altLang="en-US" dirty="0" smtClean="0">
                <a:latin typeface="AR丸ゴシック体M" pitchFamily="49" charset="-128"/>
                <a:ea typeface="AR丸ゴシック体M" pitchFamily="49" charset="-128"/>
              </a:rPr>
              <a:t>野比のび太</a:t>
            </a:r>
            <a: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  <a:t/>
            </a:r>
            <a:b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</a:br>
            <a: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  <a:t>(NOBI </a:t>
            </a:r>
            <a:r>
              <a:rPr lang="en-US" altLang="ja-JP" dirty="0" err="1" smtClean="0">
                <a:latin typeface="AR丸ゴシック体M" pitchFamily="49" charset="-128"/>
                <a:ea typeface="AR丸ゴシック体M" pitchFamily="49" charset="-128"/>
              </a:rPr>
              <a:t>Nobita</a:t>
            </a:r>
            <a: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  <a:t>)</a:t>
            </a:r>
            <a:endParaRPr kumimoji="1" lang="ja-JP" altLang="en-US" dirty="0">
              <a:latin typeface="AR丸ゴシック体M" pitchFamily="49" charset="-128"/>
              <a:ea typeface="AR丸ゴシック体M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55576" y="4293096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b="1" dirty="0" smtClean="0">
              <a:latin typeface="AR丸ゴシック体M" pitchFamily="49" charset="-128"/>
              <a:ea typeface="AR丸ゴシック体M" pitchFamily="49" charset="-128"/>
            </a:endParaRPr>
          </a:p>
          <a:p>
            <a:r>
              <a:rPr lang="ja-JP" altLang="en-US" b="1" dirty="0">
                <a:latin typeface="AR丸ゴシック体M" pitchFamily="49" charset="-128"/>
                <a:ea typeface="AR丸ゴシック体M" pitchFamily="49" charset="-128"/>
              </a:rPr>
              <a:t>・かもめ第三小学校</a:t>
            </a:r>
            <a:r>
              <a:rPr lang="en-US" altLang="ja-JP" b="1" dirty="0">
                <a:latin typeface="AR丸ゴシック体M" pitchFamily="49" charset="-128"/>
                <a:ea typeface="AR丸ゴシック体M" pitchFamily="49" charset="-128"/>
              </a:rPr>
              <a:t>5</a:t>
            </a:r>
            <a:r>
              <a:rPr lang="ja-JP" altLang="en-US" b="1" dirty="0">
                <a:latin typeface="AR丸ゴシック体M" pitchFamily="49" charset="-128"/>
                <a:ea typeface="AR丸ゴシック体M" pitchFamily="49" charset="-128"/>
              </a:rPr>
              <a:t>年</a:t>
            </a:r>
            <a:r>
              <a:rPr lang="en-US" altLang="ja-JP" b="1" dirty="0" smtClean="0">
                <a:latin typeface="AR丸ゴシック体M" pitchFamily="49" charset="-128"/>
                <a:ea typeface="AR丸ゴシック体M" pitchFamily="49" charset="-128"/>
              </a:rPr>
              <a:t>3</a:t>
            </a:r>
            <a:r>
              <a:rPr lang="ja-JP" altLang="en-US" b="1" dirty="0" smtClean="0">
                <a:latin typeface="AR丸ゴシック体M" pitchFamily="49" charset="-128"/>
                <a:ea typeface="AR丸ゴシック体M" pitchFamily="49" charset="-128"/>
              </a:rPr>
              <a:t>組</a:t>
            </a:r>
            <a:endParaRPr lang="en-US" altLang="ja-JP" b="1" dirty="0" smtClean="0">
              <a:latin typeface="AR丸ゴシック体M" pitchFamily="49" charset="-128"/>
              <a:ea typeface="AR丸ゴシック体M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716016" y="4293096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b="1" dirty="0" smtClean="0">
              <a:latin typeface="AR丸ゴシック体M" pitchFamily="49" charset="-128"/>
              <a:ea typeface="AR丸ゴシック体M" pitchFamily="49" charset="-128"/>
            </a:endParaRPr>
          </a:p>
          <a:p>
            <a:r>
              <a:rPr lang="ja-JP" altLang="en-US" b="1" dirty="0" smtClean="0">
                <a:latin typeface="AR丸ゴシック体M" pitchFamily="49" charset="-128"/>
                <a:ea typeface="AR丸ゴシック体M" pitchFamily="49" charset="-128"/>
              </a:rPr>
              <a:t>・小学</a:t>
            </a:r>
            <a:r>
              <a:rPr lang="en-US" altLang="ja-JP" b="1" dirty="0" smtClean="0">
                <a:latin typeface="AR丸ゴシック体M" pitchFamily="49" charset="-128"/>
                <a:ea typeface="AR丸ゴシック体M" pitchFamily="49" charset="-128"/>
              </a:rPr>
              <a:t>5</a:t>
            </a:r>
            <a:r>
              <a:rPr lang="ja-JP" altLang="en-US" b="1" dirty="0" smtClean="0">
                <a:latin typeface="AR丸ゴシック体M" pitchFamily="49" charset="-128"/>
                <a:ea typeface="AR丸ゴシック体M" pitchFamily="49" charset="-128"/>
              </a:rPr>
              <a:t>年生</a:t>
            </a:r>
            <a:endParaRPr lang="en-US" altLang="ja-JP" b="1" dirty="0" smtClean="0">
              <a:latin typeface="AR丸ゴシック体M" pitchFamily="49" charset="-128"/>
              <a:ea typeface="AR丸ゴシック体M" pitchFamily="49" charset="-128"/>
            </a:endParaRPr>
          </a:p>
        </p:txBody>
      </p:sp>
      <p:sp>
        <p:nvSpPr>
          <p:cNvPr id="10" name="円/楕円 9">
            <a:hlinkClick r:id="rId3" action="ppaction://hlinksldjump"/>
          </p:cNvPr>
          <p:cNvSpPr/>
          <p:nvPr/>
        </p:nvSpPr>
        <p:spPr>
          <a:xfrm>
            <a:off x="8172400" y="5733256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251522" y="4869160"/>
            <a:ext cx="86373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Katsuo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is </a:t>
            </a:r>
            <a:r>
              <a:rPr lang="en-US" altLang="ja-JP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old </a:t>
            </a:r>
            <a:r>
              <a:rPr lang="en-US" altLang="ja-JP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altLang="ja-JP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Nobita</a:t>
            </a:r>
            <a:r>
              <a:rPr lang="en-US" altLang="ja-JP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コンテンツ プレースホルダ 8" descr="前田敦子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912042" y="1700807"/>
            <a:ext cx="2783412" cy="2952328"/>
          </a:xfrm>
        </p:spPr>
      </p:pic>
      <p:sp>
        <p:nvSpPr>
          <p:cNvPr id="5" name="テキスト プレースホルダ 4"/>
          <p:cNvSpPr>
            <a:spLocks noGrp="1"/>
          </p:cNvSpPr>
          <p:nvPr>
            <p:ph type="body" sz="quarter" idx="1"/>
          </p:nvPr>
        </p:nvSpPr>
        <p:spPr>
          <a:xfrm>
            <a:off x="467544" y="332656"/>
            <a:ext cx="3657600" cy="658368"/>
          </a:xfrm>
        </p:spPr>
        <p:txBody>
          <a:bodyPr>
            <a:normAutofit lnSpcReduction="10000"/>
          </a:bodyPr>
          <a:lstStyle/>
          <a:p>
            <a:pPr algn="ctr"/>
            <a:r>
              <a:rPr lang="ja-JP" altLang="en-US" dirty="0" smtClean="0">
                <a:latin typeface="AR丸ゴシック体M" pitchFamily="49" charset="-128"/>
                <a:ea typeface="AR丸ゴシック体M" pitchFamily="49" charset="-128"/>
              </a:rPr>
              <a:t>中居　正広</a:t>
            </a:r>
            <a:endParaRPr lang="en-US" altLang="ja-JP" dirty="0" smtClean="0">
              <a:latin typeface="AR丸ゴシック体M" pitchFamily="49" charset="-128"/>
              <a:ea typeface="AR丸ゴシック体M" pitchFamily="49" charset="-128"/>
            </a:endParaRPr>
          </a:p>
          <a:p>
            <a:pPr algn="ctr"/>
            <a: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  <a:t>(NAKAI Masahiro</a:t>
            </a:r>
            <a:r>
              <a:rPr lang="ja-JP" altLang="en-US" dirty="0" smtClean="0">
                <a:latin typeface="AR丸ゴシック体M" pitchFamily="49" charset="-128"/>
                <a:ea typeface="AR丸ゴシック体M" pitchFamily="49" charset="-128"/>
              </a:rPr>
              <a:t>）</a:t>
            </a:r>
            <a:endParaRPr kumimoji="1" lang="ja-JP" altLang="en-US" dirty="0">
              <a:latin typeface="AR丸ゴシック体M" pitchFamily="49" charset="-128"/>
              <a:ea typeface="AR丸ゴシック体M" pitchFamily="49" charset="-128"/>
            </a:endParaRPr>
          </a:p>
        </p:txBody>
      </p:sp>
      <p:pic>
        <p:nvPicPr>
          <p:cNvPr id="14" name="コンテンツ プレースホルダ 10" descr="大島優子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499992" y="1700808"/>
            <a:ext cx="2880320" cy="3055116"/>
          </a:xfrm>
        </p:spPr>
      </p:pic>
      <p:sp>
        <p:nvSpPr>
          <p:cNvPr id="15" name="テキスト プレースホルダ 6"/>
          <p:cNvSpPr>
            <a:spLocks noGrp="1"/>
          </p:cNvSpPr>
          <p:nvPr>
            <p:ph type="body" sz="quarter" idx="3"/>
          </p:nvPr>
        </p:nvSpPr>
        <p:spPr>
          <a:xfrm>
            <a:off x="4355976" y="332656"/>
            <a:ext cx="3657600" cy="658368"/>
          </a:xfrm>
        </p:spPr>
        <p:txBody>
          <a:bodyPr>
            <a:normAutofit lnSpcReduction="10000"/>
          </a:bodyPr>
          <a:lstStyle/>
          <a:p>
            <a:pPr algn="ctr"/>
            <a:r>
              <a:rPr lang="ja-JP" altLang="en-US" dirty="0" smtClean="0">
                <a:latin typeface="AR丸ゴシック体M" pitchFamily="49" charset="-128"/>
                <a:ea typeface="AR丸ゴシック体M" pitchFamily="49" charset="-128"/>
              </a:rPr>
              <a:t>木村　拓哉</a:t>
            </a:r>
            <a: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  <a:t/>
            </a:r>
            <a:b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</a:br>
            <a: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  <a:t>(KIMURA Takuya)</a:t>
            </a:r>
            <a:endParaRPr kumimoji="1" lang="ja-JP" altLang="en-US" dirty="0">
              <a:latin typeface="AR丸ゴシック体M" pitchFamily="49" charset="-128"/>
              <a:ea typeface="AR丸ゴシック体M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1560" y="515719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AR丸ゴシック体M" pitchFamily="49" charset="-128"/>
                <a:ea typeface="AR丸ゴシック体M" pitchFamily="49" charset="-128"/>
              </a:rPr>
              <a:t>・生年月日：</a:t>
            </a:r>
            <a:r>
              <a:rPr kumimoji="1" lang="en-US" altLang="ja-JP" b="1" dirty="0" smtClean="0">
                <a:latin typeface="AR丸ゴシック体M" pitchFamily="49" charset="-128"/>
                <a:ea typeface="AR丸ゴシック体M" pitchFamily="49" charset="-128"/>
              </a:rPr>
              <a:t>1972/8/18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44008" y="522920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AR丸ゴシック体M" pitchFamily="49" charset="-128"/>
                <a:ea typeface="AR丸ゴシック体M" pitchFamily="49" charset="-128"/>
              </a:rPr>
              <a:t>・生年月日：</a:t>
            </a:r>
            <a:r>
              <a:rPr kumimoji="1" lang="en-US" altLang="ja-JP" b="1" dirty="0" smtClean="0">
                <a:latin typeface="AR丸ゴシック体M" pitchFamily="49" charset="-128"/>
                <a:ea typeface="AR丸ゴシック体M" pitchFamily="49" charset="-128"/>
              </a:rPr>
              <a:t>1972/11/13</a:t>
            </a:r>
          </a:p>
        </p:txBody>
      </p:sp>
      <p:sp>
        <p:nvSpPr>
          <p:cNvPr id="10" name="円/楕円 9">
            <a:hlinkClick r:id="rId3" action="ppaction://hlinksldjump"/>
          </p:cNvPr>
          <p:cNvSpPr/>
          <p:nvPr/>
        </p:nvSpPr>
        <p:spPr>
          <a:xfrm>
            <a:off x="8172400" y="5733256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96145" y="5661248"/>
            <a:ext cx="824501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Masahiro is </a:t>
            </a:r>
            <a:r>
              <a:rPr lang="en-US" altLang="ja-JP" sz="48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old </a:t>
            </a:r>
            <a:r>
              <a:rPr lang="en-US" altLang="ja-JP" sz="48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Takuya.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コンテンツ プレースホルダ 8" descr="前田敦子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088506" y="1772816"/>
            <a:ext cx="2783412" cy="2952328"/>
          </a:xfrm>
        </p:spPr>
      </p:pic>
      <p:sp>
        <p:nvSpPr>
          <p:cNvPr id="5" name="テキスト プレースホルダ 4"/>
          <p:cNvSpPr>
            <a:spLocks noGrp="1"/>
          </p:cNvSpPr>
          <p:nvPr>
            <p:ph type="body" sz="quarter" idx="1"/>
          </p:nvPr>
        </p:nvSpPr>
        <p:spPr>
          <a:xfrm>
            <a:off x="4644008" y="260648"/>
            <a:ext cx="3657600" cy="658368"/>
          </a:xfrm>
        </p:spPr>
        <p:txBody>
          <a:bodyPr>
            <a:normAutofit lnSpcReduction="10000"/>
          </a:bodyPr>
          <a:lstStyle/>
          <a:p>
            <a:pPr algn="ctr"/>
            <a:r>
              <a:rPr lang="ja-JP" altLang="en-US" dirty="0" smtClean="0">
                <a:latin typeface="AR丸ゴシック体M" pitchFamily="49" charset="-128"/>
                <a:ea typeface="AR丸ゴシック体M" pitchFamily="49" charset="-128"/>
              </a:rPr>
              <a:t>中居　正広</a:t>
            </a:r>
            <a:endParaRPr lang="en-US" altLang="ja-JP" dirty="0" smtClean="0">
              <a:latin typeface="AR丸ゴシック体M" pitchFamily="49" charset="-128"/>
              <a:ea typeface="AR丸ゴシック体M" pitchFamily="49" charset="-128"/>
            </a:endParaRPr>
          </a:p>
          <a:p>
            <a:pPr algn="ctr"/>
            <a: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  <a:t>(NAKAI Masahiro</a:t>
            </a:r>
            <a:r>
              <a:rPr lang="ja-JP" altLang="en-US" dirty="0" smtClean="0">
                <a:latin typeface="AR丸ゴシック体M" pitchFamily="49" charset="-128"/>
                <a:ea typeface="AR丸ゴシック体M" pitchFamily="49" charset="-128"/>
              </a:rPr>
              <a:t>）</a:t>
            </a:r>
            <a:endParaRPr kumimoji="1" lang="ja-JP" altLang="en-US" dirty="0">
              <a:latin typeface="AR丸ゴシック体M" pitchFamily="49" charset="-128"/>
              <a:ea typeface="AR丸ゴシック体M" pitchFamily="49" charset="-128"/>
            </a:endParaRPr>
          </a:p>
        </p:txBody>
      </p:sp>
      <p:pic>
        <p:nvPicPr>
          <p:cNvPr id="14" name="コンテンツ プレースホルダ 10" descr="大島優子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793035"/>
            <a:ext cx="2719875" cy="2884934"/>
          </a:xfrm>
        </p:spPr>
      </p:pic>
      <p:sp>
        <p:nvSpPr>
          <p:cNvPr id="15" name="テキスト プレースホルダ 6"/>
          <p:cNvSpPr>
            <a:spLocks noGrp="1"/>
          </p:cNvSpPr>
          <p:nvPr>
            <p:ph type="body" sz="quarter" idx="3"/>
          </p:nvPr>
        </p:nvSpPr>
        <p:spPr>
          <a:xfrm>
            <a:off x="683568" y="260648"/>
            <a:ext cx="3657600" cy="658368"/>
          </a:xfrm>
        </p:spPr>
        <p:txBody>
          <a:bodyPr>
            <a:normAutofit lnSpcReduction="10000"/>
          </a:bodyPr>
          <a:lstStyle/>
          <a:p>
            <a:pPr algn="ctr"/>
            <a:r>
              <a:rPr lang="ja-JP" altLang="en-US" dirty="0" smtClean="0">
                <a:latin typeface="AR丸ゴシック体M" pitchFamily="49" charset="-128"/>
                <a:ea typeface="AR丸ゴシック体M" pitchFamily="49" charset="-128"/>
              </a:rPr>
              <a:t>マツコデラックス</a:t>
            </a:r>
            <a: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  <a:t/>
            </a:r>
            <a:b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</a:br>
            <a: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  <a:t>(</a:t>
            </a:r>
            <a:r>
              <a:rPr lang="en-US" altLang="ja-JP" dirty="0" err="1" smtClean="0">
                <a:latin typeface="AR丸ゴシック体M" pitchFamily="49" charset="-128"/>
                <a:ea typeface="AR丸ゴシック体M" pitchFamily="49" charset="-128"/>
              </a:rPr>
              <a:t>MatsukoDX</a:t>
            </a:r>
            <a:r>
              <a:rPr lang="en-US" altLang="ja-JP" dirty="0" smtClean="0">
                <a:latin typeface="AR丸ゴシック体M" pitchFamily="49" charset="-128"/>
                <a:ea typeface="AR丸ゴシック体M" pitchFamily="49" charset="-128"/>
              </a:rPr>
              <a:t>)</a:t>
            </a:r>
            <a:endParaRPr kumimoji="1" lang="ja-JP" altLang="en-US" dirty="0">
              <a:latin typeface="AR丸ゴシック体M" pitchFamily="49" charset="-128"/>
              <a:ea typeface="AR丸ゴシック体M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788024" y="538599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AR丸ゴシック体M" pitchFamily="49" charset="-128"/>
                <a:ea typeface="AR丸ゴシック体M" pitchFamily="49" charset="-128"/>
              </a:rPr>
              <a:t>・生年月日：</a:t>
            </a:r>
            <a:r>
              <a:rPr kumimoji="1" lang="en-US" altLang="ja-JP" b="1" dirty="0" smtClean="0">
                <a:latin typeface="AR丸ゴシック体M" pitchFamily="49" charset="-128"/>
                <a:ea typeface="AR丸ゴシック体M" pitchFamily="49" charset="-128"/>
              </a:rPr>
              <a:t>1972/8/18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71600" y="544522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AR丸ゴシック体M" pitchFamily="49" charset="-128"/>
                <a:ea typeface="AR丸ゴシック体M" pitchFamily="49" charset="-128"/>
              </a:rPr>
              <a:t>・生年月日：</a:t>
            </a:r>
            <a:r>
              <a:rPr kumimoji="1" lang="en-US" altLang="ja-JP" b="1" dirty="0" smtClean="0">
                <a:latin typeface="AR丸ゴシック体M" pitchFamily="49" charset="-128"/>
                <a:ea typeface="AR丸ゴシック体M" pitchFamily="49" charset="-128"/>
              </a:rPr>
              <a:t>1972/10/26</a:t>
            </a:r>
          </a:p>
        </p:txBody>
      </p:sp>
      <p:sp>
        <p:nvSpPr>
          <p:cNvPr id="10" name="円/楕円 9">
            <a:hlinkClick r:id="rId3" action="ppaction://hlinksldjump"/>
          </p:cNvPr>
          <p:cNvSpPr/>
          <p:nvPr/>
        </p:nvSpPr>
        <p:spPr>
          <a:xfrm>
            <a:off x="8172400" y="5733256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-36512" y="6115943"/>
            <a:ext cx="925330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MatsukoDX</a:t>
            </a:r>
            <a:r>
              <a:rPr lang="en-US" altLang="ja-JP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is </a:t>
            </a:r>
            <a:r>
              <a:rPr lang="en-US" altLang="ja-JP" sz="4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old </a:t>
            </a:r>
            <a:r>
              <a:rPr lang="en-US" altLang="ja-JP" sz="4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</a:t>
            </a:r>
            <a:r>
              <a:rPr lang="en-US" altLang="ja-JP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altLang="ja-JP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Mashahiro</a:t>
            </a:r>
            <a:r>
              <a:rPr lang="en-US" altLang="ja-JP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角丸四角形 26"/>
          <p:cNvSpPr/>
          <p:nvPr/>
        </p:nvSpPr>
        <p:spPr>
          <a:xfrm>
            <a:off x="539552" y="3140968"/>
            <a:ext cx="8352928" cy="1512168"/>
          </a:xfrm>
          <a:prstGeom prst="roundRect">
            <a:avLst/>
          </a:prstGeom>
          <a:solidFill>
            <a:srgbClr val="FFFF00">
              <a:alpha val="19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 smtClean="0"/>
          </a:p>
          <a:p>
            <a:pPr algn="ctr"/>
            <a:endParaRPr lang="en-US" altLang="ja-JP" dirty="0" smtClean="0"/>
          </a:p>
          <a:p>
            <a:pPr algn="ctr"/>
            <a:endParaRPr kumimoji="1" lang="en-US" altLang="ja-JP" dirty="0" smtClean="0"/>
          </a:p>
          <a:p>
            <a:pPr algn="ctr"/>
            <a:endParaRPr lang="en-US" altLang="ja-JP" smtClean="0"/>
          </a:p>
          <a:p>
            <a:pPr algn="ctr"/>
            <a:endParaRPr kumimoji="1" lang="ja-JP" altLang="en-US"/>
          </a:p>
        </p:txBody>
      </p:sp>
      <p:sp>
        <p:nvSpPr>
          <p:cNvPr id="23" name="角丸四角形 22"/>
          <p:cNvSpPr/>
          <p:nvPr/>
        </p:nvSpPr>
        <p:spPr>
          <a:xfrm>
            <a:off x="539552" y="5085184"/>
            <a:ext cx="8388424" cy="1772816"/>
          </a:xfrm>
          <a:prstGeom prst="roundRect">
            <a:avLst>
              <a:gd name="adj" fmla="val 9507"/>
            </a:avLst>
          </a:prstGeom>
          <a:solidFill>
            <a:schemeClr val="accent6">
              <a:lumMod val="40000"/>
              <a:lumOff val="60000"/>
              <a:alpha val="19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491880" y="1061447"/>
            <a:ext cx="3777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 smtClean="0">
                <a:solidFill>
                  <a:srgbClr val="FF0000"/>
                </a:solidFill>
              </a:rPr>
              <a:t>A</a:t>
            </a:r>
            <a:r>
              <a:rPr lang="en-US" altLang="ja-JP" sz="3200" dirty="0" smtClean="0"/>
              <a:t> </a:t>
            </a:r>
            <a:r>
              <a:rPr kumimoji="1" lang="en-US" altLang="ja-JP" sz="3200" dirty="0" smtClean="0"/>
              <a:t>is long.</a:t>
            </a:r>
            <a:endParaRPr kumimoji="1" lang="ja-JP" altLang="en-US" sz="32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491880" y="1692097"/>
            <a:ext cx="3777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FF0000"/>
                </a:solidFill>
              </a:rPr>
              <a:t>A</a:t>
            </a:r>
            <a:r>
              <a:rPr kumimoji="1" lang="en-US" altLang="ja-JP" sz="3200" dirty="0" smtClean="0"/>
              <a:t> is </a:t>
            </a:r>
            <a:r>
              <a:rPr kumimoji="1" lang="en-US" altLang="ja-JP" sz="3200" dirty="0" smtClean="0">
                <a:solidFill>
                  <a:srgbClr val="00B050"/>
                </a:solidFill>
              </a:rPr>
              <a:t>as</a:t>
            </a:r>
            <a:r>
              <a:rPr kumimoji="1" lang="en-US" altLang="ja-JP" sz="3200" dirty="0" smtClean="0"/>
              <a:t> long.</a:t>
            </a:r>
            <a:endParaRPr kumimoji="1" lang="ja-JP" altLang="en-US" sz="32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979712" y="3068960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FF0000"/>
                </a:solidFill>
              </a:rPr>
              <a:t>A</a:t>
            </a:r>
            <a:r>
              <a:rPr kumimoji="1" lang="en-US" altLang="ja-JP" sz="3200" dirty="0" smtClean="0"/>
              <a:t> is </a:t>
            </a:r>
            <a:r>
              <a:rPr lang="en-US" altLang="ja-JP" sz="3200" dirty="0" smtClean="0">
                <a:solidFill>
                  <a:srgbClr val="00B050"/>
                </a:solidFill>
              </a:rPr>
              <a:t>as</a:t>
            </a:r>
            <a:r>
              <a:rPr lang="en-US" altLang="ja-JP" sz="3200" dirty="0" smtClean="0"/>
              <a:t> long</a:t>
            </a:r>
            <a:r>
              <a:rPr kumimoji="1" lang="en-US" altLang="ja-JP" sz="3200" dirty="0" smtClean="0"/>
              <a:t> </a:t>
            </a:r>
            <a:r>
              <a:rPr kumimoji="1" lang="en-US" altLang="ja-JP" sz="3200" dirty="0" smtClean="0">
                <a:solidFill>
                  <a:srgbClr val="FF0000"/>
                </a:solidFill>
              </a:rPr>
              <a:t>as </a:t>
            </a:r>
            <a:r>
              <a:rPr kumimoji="1" lang="en-US" altLang="ja-JP" sz="3200" dirty="0" smtClean="0">
                <a:solidFill>
                  <a:srgbClr val="0070C0"/>
                </a:solidFill>
              </a:rPr>
              <a:t>B</a:t>
            </a:r>
            <a:r>
              <a:rPr kumimoji="1" lang="en-US" altLang="ja-JP" sz="3200" dirty="0" smtClean="0"/>
              <a:t>.</a:t>
            </a:r>
            <a:endParaRPr kumimoji="1" lang="ja-JP" altLang="en-US" sz="32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51520" y="260648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 smtClean="0">
                <a:latin typeface="HG丸ｺﾞｼｯｸM-PRO" pitchFamily="50" charset="-128"/>
                <a:ea typeface="HG丸ｺﾞｼｯｸM-PRO" pitchFamily="50" charset="-128"/>
              </a:rPr>
              <a:t>二つのものが同じくらいの時</a:t>
            </a:r>
            <a:endParaRPr kumimoji="1" lang="ja-JP" altLang="en-US" sz="320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563888" y="2204864"/>
            <a:ext cx="360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solidFill>
                  <a:srgbClr val="FF0000"/>
                </a:solidFill>
              </a:rPr>
              <a:t>A</a:t>
            </a:r>
            <a:r>
              <a:rPr lang="ja-JP" altLang="en-US" sz="2400" b="1" dirty="0" smtClean="0"/>
              <a:t>は</a:t>
            </a:r>
            <a:r>
              <a:rPr lang="ja-JP" altLang="en-US" sz="2400" b="1" dirty="0" smtClean="0">
                <a:solidFill>
                  <a:srgbClr val="00B050"/>
                </a:solidFill>
              </a:rPr>
              <a:t>同じくらい</a:t>
            </a:r>
            <a:r>
              <a:rPr lang="ja-JP" altLang="en-US" sz="2400" b="1" dirty="0" smtClean="0"/>
              <a:t>長いんだ。</a:t>
            </a:r>
            <a:endParaRPr kumimoji="1" lang="ja-JP" altLang="en-US" sz="2400" b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860032" y="2708920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 smtClean="0"/>
              <a:t>何と比べて？</a:t>
            </a:r>
            <a:endParaRPr kumimoji="1" lang="ja-JP" altLang="en-US" sz="24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195736" y="3645024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solidFill>
                  <a:srgbClr val="FF0000"/>
                </a:solidFill>
              </a:rPr>
              <a:t>A</a:t>
            </a:r>
            <a:r>
              <a:rPr lang="ja-JP" altLang="en-US" sz="2400" b="1" dirty="0" smtClean="0"/>
              <a:t>は</a:t>
            </a:r>
            <a:r>
              <a:rPr lang="en-US" altLang="ja-JP" sz="2400" b="1" dirty="0" smtClean="0">
                <a:solidFill>
                  <a:srgbClr val="0070C0"/>
                </a:solidFill>
              </a:rPr>
              <a:t>B</a:t>
            </a:r>
            <a:r>
              <a:rPr lang="ja-JP" altLang="en-US" sz="2400" b="1" dirty="0" smtClean="0"/>
              <a:t>と</a:t>
            </a:r>
            <a:r>
              <a:rPr lang="ja-JP" altLang="en-US" sz="2400" b="1" dirty="0" smtClean="0">
                <a:solidFill>
                  <a:srgbClr val="FF0000"/>
                </a:solidFill>
              </a:rPr>
              <a:t>比べて</a:t>
            </a:r>
            <a:r>
              <a:rPr lang="ja-JP" altLang="en-US" sz="2400" b="1" dirty="0" smtClean="0">
                <a:solidFill>
                  <a:srgbClr val="00B050"/>
                </a:solidFill>
              </a:rPr>
              <a:t>同じくらい</a:t>
            </a:r>
            <a:r>
              <a:rPr lang="ja-JP" altLang="en-US" sz="2400" b="1" dirty="0" smtClean="0"/>
              <a:t>長いんだ。</a:t>
            </a:r>
            <a:endParaRPr kumimoji="1" lang="ja-JP" altLang="en-US" sz="2400" b="1" dirty="0"/>
          </a:p>
        </p:txBody>
      </p:sp>
      <p:sp>
        <p:nvSpPr>
          <p:cNvPr id="22" name="正方形/長方形 21"/>
          <p:cNvSpPr/>
          <p:nvPr/>
        </p:nvSpPr>
        <p:spPr>
          <a:xfrm>
            <a:off x="1475656" y="58772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②だれ（何）と比べてなのかを表すために </a:t>
            </a:r>
            <a:r>
              <a:rPr lang="en-US" altLang="ja-JP" sz="2000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as</a:t>
            </a:r>
            <a:r>
              <a:rPr lang="en-US" altLang="ja-JP" sz="2000" dirty="0" smtClean="0"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を使います。</a:t>
            </a:r>
            <a:endParaRPr lang="ja-JP" altLang="en-US" sz="20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1475656" y="6309320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 smtClean="0">
                <a:latin typeface="HG丸ｺﾞｼｯｸM-PRO" pitchFamily="50" charset="-128"/>
                <a:ea typeface="HG丸ｺﾞｼｯｸM-PRO" pitchFamily="50" charset="-128"/>
              </a:rPr>
              <a:t>③前と後ろの</a:t>
            </a:r>
            <a:r>
              <a:rPr lang="en-US" altLang="ja-JP" sz="2000" b="1" dirty="0" smtClean="0">
                <a:latin typeface="HG丸ｺﾞｼｯｸM-PRO" pitchFamily="50" charset="-128"/>
                <a:ea typeface="HG丸ｺﾞｼｯｸM-PRO" pitchFamily="50" charset="-128"/>
              </a:rPr>
              <a:t>as</a:t>
            </a:r>
            <a:r>
              <a:rPr lang="ja-JP" altLang="en-US" sz="2000" b="1" dirty="0" smtClean="0">
                <a:latin typeface="HG丸ｺﾞｼｯｸM-PRO" pitchFamily="50" charset="-128"/>
                <a:ea typeface="HG丸ｺﾞｼｯｸM-PRO" pitchFamily="50" charset="-128"/>
              </a:rPr>
              <a:t>は同じように見えますが、ちょっと違います。</a:t>
            </a:r>
            <a:endParaRPr lang="ja-JP" altLang="en-US" sz="200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1475656" y="5157192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①</a:t>
            </a:r>
            <a:r>
              <a:rPr lang="ja-JP" altLang="en-US" sz="2000" b="1" dirty="0" smtClean="0">
                <a:solidFill>
                  <a:srgbClr val="00B050"/>
                </a:solidFill>
                <a:latin typeface="HG丸ｺﾞｼｯｸM-PRO" pitchFamily="50" charset="-128"/>
                <a:ea typeface="HG丸ｺﾞｼｯｸM-PRO" pitchFamily="50" charset="-128"/>
              </a:rPr>
              <a:t>同じくらい</a:t>
            </a:r>
            <a:r>
              <a:rPr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という意味を加えるために</a:t>
            </a:r>
            <a:endParaRPr lang="en-US" altLang="ja-JP" sz="20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　形容詞　や　副詞　の前に　</a:t>
            </a:r>
            <a:r>
              <a:rPr lang="en-US" altLang="ja-JP" sz="2000" b="1" dirty="0" smtClean="0">
                <a:solidFill>
                  <a:srgbClr val="00B050"/>
                </a:solidFill>
                <a:latin typeface="HG丸ｺﾞｼｯｸM-PRO" pitchFamily="50" charset="-128"/>
                <a:ea typeface="HG丸ｺﾞｼｯｸM-PRO" pitchFamily="50" charset="-128"/>
              </a:rPr>
              <a:t>as</a:t>
            </a:r>
            <a:r>
              <a:rPr lang="en-US" altLang="ja-JP" sz="2000" dirty="0" smtClean="0"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をつけます。</a:t>
            </a:r>
            <a:endParaRPr lang="en-US" altLang="ja-JP" sz="2000" dirty="0" smtClean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 rot="19041135">
            <a:off x="1087619" y="2234284"/>
            <a:ext cx="470807" cy="232864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/>
        </p:nvSpPr>
        <p:spPr>
          <a:xfrm rot="19041135">
            <a:off x="2370072" y="1159510"/>
            <a:ext cx="470805" cy="192437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/>
          <p:cNvSpPr/>
          <p:nvPr/>
        </p:nvSpPr>
        <p:spPr>
          <a:xfrm rot="19041135">
            <a:off x="805499" y="1589345"/>
            <a:ext cx="384906" cy="14415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/>
          <p:cNvSpPr/>
          <p:nvPr/>
        </p:nvSpPr>
        <p:spPr>
          <a:xfrm rot="19041135">
            <a:off x="2130548" y="2697417"/>
            <a:ext cx="456386" cy="167024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/>
          <p:cNvSpPr/>
          <p:nvPr/>
        </p:nvSpPr>
        <p:spPr>
          <a:xfrm rot="2891524">
            <a:off x="2140605" y="2228361"/>
            <a:ext cx="455868" cy="175685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/>
        </p:nvSpPr>
        <p:spPr>
          <a:xfrm rot="2891524">
            <a:off x="2284701" y="1487122"/>
            <a:ext cx="530448" cy="192013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/>
          <p:cNvSpPr/>
          <p:nvPr/>
        </p:nvSpPr>
        <p:spPr>
          <a:xfrm rot="2891524">
            <a:off x="1063470" y="2651031"/>
            <a:ext cx="519106" cy="211973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/>
          <p:cNvSpPr/>
          <p:nvPr/>
        </p:nvSpPr>
        <p:spPr>
          <a:xfrm>
            <a:off x="1043608" y="2420888"/>
            <a:ext cx="151216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/>
          <p:cNvSpPr/>
          <p:nvPr/>
        </p:nvSpPr>
        <p:spPr>
          <a:xfrm rot="2743425">
            <a:off x="788869" y="1142028"/>
            <a:ext cx="384906" cy="20772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/>
          <p:cNvSpPr/>
          <p:nvPr/>
        </p:nvSpPr>
        <p:spPr>
          <a:xfrm>
            <a:off x="1070995" y="1340768"/>
            <a:ext cx="1512168" cy="21602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/>
          <p:cNvSpPr/>
          <p:nvPr/>
        </p:nvSpPr>
        <p:spPr>
          <a:xfrm>
            <a:off x="0" y="980728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1" name="正方形/長方形 50"/>
          <p:cNvSpPr/>
          <p:nvPr/>
        </p:nvSpPr>
        <p:spPr>
          <a:xfrm>
            <a:off x="0" y="2132856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</a:t>
            </a:r>
            <a:endParaRPr lang="ja-JP" alt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851920" y="4149080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solidFill>
                  <a:srgbClr val="FF0000"/>
                </a:solidFill>
              </a:rPr>
              <a:t>A</a:t>
            </a:r>
            <a:r>
              <a:rPr lang="ja-JP" altLang="en-US" sz="2400" b="1" dirty="0" smtClean="0"/>
              <a:t>と</a:t>
            </a:r>
            <a:r>
              <a:rPr lang="en-US" altLang="ja-JP" sz="2400" b="1" dirty="0" smtClean="0">
                <a:solidFill>
                  <a:srgbClr val="0070C0"/>
                </a:solidFill>
              </a:rPr>
              <a:t>B</a:t>
            </a:r>
            <a:r>
              <a:rPr lang="ja-JP" altLang="en-US" sz="2400" b="1" dirty="0" smtClean="0"/>
              <a:t>は</a:t>
            </a:r>
            <a:r>
              <a:rPr lang="ja-JP" altLang="en-US" sz="2400" b="1" dirty="0" smtClean="0">
                <a:solidFill>
                  <a:srgbClr val="00B050"/>
                </a:solidFill>
              </a:rPr>
              <a:t>同じくらい</a:t>
            </a:r>
            <a:r>
              <a:rPr lang="ja-JP" altLang="en-US" sz="2400" b="1" dirty="0" smtClean="0"/>
              <a:t>長いです。</a:t>
            </a:r>
            <a:endParaRPr kumimoji="1" lang="ja-JP" altLang="en-US" sz="2400" b="1" dirty="0"/>
          </a:p>
        </p:txBody>
      </p:sp>
      <p:sp>
        <p:nvSpPr>
          <p:cNvPr id="34" name="正方形/長方形 33"/>
          <p:cNvSpPr/>
          <p:nvPr/>
        </p:nvSpPr>
        <p:spPr>
          <a:xfrm>
            <a:off x="323528" y="4633972"/>
            <a:ext cx="1656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2800" b="1" dirty="0" smtClean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3" grpId="0" animBg="1"/>
      <p:bldP spid="12" grpId="0"/>
      <p:bldP spid="16" grpId="0"/>
      <p:bldP spid="17" grpId="0"/>
      <p:bldP spid="19" grpId="0"/>
      <p:bldP spid="20" grpId="0"/>
      <p:bldP spid="21" grpId="0"/>
      <p:bldP spid="22" grpId="0"/>
      <p:bldP spid="24" grpId="0"/>
      <p:bldP spid="15" grpId="0"/>
      <p:bldP spid="26" grpId="0"/>
      <p:bldP spid="3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フレッシュ">
  <a:themeElements>
    <a:clrScheme name="フレッシュ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フレッシュ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エコロジー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solidFill>
            <a:schemeClr val="bg1">
              <a:lumMod val="50000"/>
            </a:schemeClr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801</TotalTime>
  <Words>267</Words>
  <Application>Microsoft Office PowerPoint</Application>
  <PresentationFormat>画面に合わせる (4:3)</PresentationFormat>
  <Paragraphs>79</Paragraphs>
  <Slides>45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45</vt:i4>
      </vt:variant>
    </vt:vector>
  </HeadingPairs>
  <TitlesOfParts>
    <vt:vector size="47" baseType="lpstr">
      <vt:lpstr>フレッシュ</vt:lpstr>
      <vt:lpstr>Office テーマ</vt:lpstr>
      <vt:lpstr>二つのものを比べてみよう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  <vt:lpstr>スライド 10</vt:lpstr>
      <vt:lpstr>スライド 11</vt:lpstr>
      <vt:lpstr>スライド 12</vt:lpstr>
      <vt:lpstr>スライド 13</vt:lpstr>
      <vt:lpstr>スライド 14</vt:lpstr>
      <vt:lpstr>スライド 15</vt:lpstr>
      <vt:lpstr>スライド 16</vt:lpstr>
      <vt:lpstr>スライド 17</vt:lpstr>
      <vt:lpstr>スライド 18</vt:lpstr>
      <vt:lpstr>スライド 19</vt:lpstr>
      <vt:lpstr>スライド 20</vt:lpstr>
      <vt:lpstr>スライド 21</vt:lpstr>
      <vt:lpstr>スライド 22</vt:lpstr>
      <vt:lpstr>スライド 23</vt:lpstr>
      <vt:lpstr>スライド 24</vt:lpstr>
      <vt:lpstr>スライド 25</vt:lpstr>
      <vt:lpstr>スライド 26</vt:lpstr>
      <vt:lpstr>スライド 27</vt:lpstr>
      <vt:lpstr>スライド 28</vt:lpstr>
      <vt:lpstr>スライド 29</vt:lpstr>
      <vt:lpstr>スライド 30</vt:lpstr>
      <vt:lpstr>スライド 31</vt:lpstr>
      <vt:lpstr>スライド 32</vt:lpstr>
      <vt:lpstr>スライド 33</vt:lpstr>
      <vt:lpstr>スライド 34</vt:lpstr>
      <vt:lpstr>スライド 35</vt:lpstr>
      <vt:lpstr>スライド 36</vt:lpstr>
      <vt:lpstr>スライド 37</vt:lpstr>
      <vt:lpstr>スライド 38</vt:lpstr>
      <vt:lpstr>スライド 39</vt:lpstr>
      <vt:lpstr>スライド 40</vt:lpstr>
      <vt:lpstr>スライド 41</vt:lpstr>
      <vt:lpstr>スライド 42</vt:lpstr>
      <vt:lpstr>スライド 43</vt:lpstr>
      <vt:lpstr>スライド 44</vt:lpstr>
      <vt:lpstr>スライド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KASUGA_Hideki</dc:creator>
  <cp:lastModifiedBy>春日秀紀</cp:lastModifiedBy>
  <cp:revision>97</cp:revision>
  <dcterms:created xsi:type="dcterms:W3CDTF">2011-01-23T10:58:06Z</dcterms:created>
  <dcterms:modified xsi:type="dcterms:W3CDTF">2015-02-02T05:59:05Z</dcterms:modified>
</cp:coreProperties>
</file>